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5DCCD-3DC5-4806-8EB6-489AD7B93611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4D5CA-2B24-4D42-84B2-608E1D422A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F28E2-70E8-450A-8B92-2C46F9ECD70D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01F5D-194C-4FA8-9691-64E80E064515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29B5B8-B920-4B15-A11C-3FE609BF1A97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8C93E-EE54-4297-BCAB-3FD51F13D8B1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37128-74A7-4174-AFE3-599A7637ACD4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6460F-8F9A-46BF-B74B-EF2339FAD971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24CBE1-8F4A-4AFF-9B98-4019998CD6DF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81885-DC14-427E-A35C-83901927A8D7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7CA24-461C-4E2D-9DB8-56C5AD1FBB9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BBDC6-7BAE-4650-AC6E-3E2DCBD3A894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0E0742-B1AE-4556-8388-192DBFE8EE0E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AB6374-8E91-4293-B75F-358F04CBC6A2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ED6F3-5BC3-4900-9F82-47CCE4C9779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85177-8AE2-451C-B03E-7160B78F6552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C4F-A1C1-4407-B827-3214F17258A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48F6-BB7D-4F04-9949-F0991A1BF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C4F-A1C1-4407-B827-3214F17258A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48F6-BB7D-4F04-9949-F0991A1BF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C4F-A1C1-4407-B827-3214F17258A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48F6-BB7D-4F04-9949-F0991A1BF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C4F-A1C1-4407-B827-3214F17258A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48F6-BB7D-4F04-9949-F0991A1BF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C4F-A1C1-4407-B827-3214F17258A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48F6-BB7D-4F04-9949-F0991A1BF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C4F-A1C1-4407-B827-3214F17258A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48F6-BB7D-4F04-9949-F0991A1BF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C4F-A1C1-4407-B827-3214F17258A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48F6-BB7D-4F04-9949-F0991A1BF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C4F-A1C1-4407-B827-3214F17258A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48F6-BB7D-4F04-9949-F0991A1BF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C4F-A1C1-4407-B827-3214F17258A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48F6-BB7D-4F04-9949-F0991A1BF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C4F-A1C1-4407-B827-3214F17258A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48F6-BB7D-4F04-9949-F0991A1BF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C4F-A1C1-4407-B827-3214F17258A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48F6-BB7D-4F04-9949-F0991A1BF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87C4F-A1C1-4407-B827-3214F17258A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848F6-BB7D-4F04-9949-F0991A1BFE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77724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 charset="0"/>
              </a:rPr>
              <a:t>Opposition to the Vietnam </a:t>
            </a:r>
            <a:r>
              <a:rPr lang="en-US" sz="2800" dirty="0" smtClean="0">
                <a:solidFill>
                  <a:srgbClr val="000000"/>
                </a:solidFill>
                <a:latin typeface="Verdana" charset="0"/>
              </a:rPr>
              <a:t>War</a:t>
            </a:r>
            <a:br>
              <a:rPr lang="en-US" sz="2800" dirty="0" smtClean="0">
                <a:solidFill>
                  <a:srgbClr val="000000"/>
                </a:solidFill>
                <a:latin typeface="Verdana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Verdana" charset="0"/>
              </a:rPr>
              <a:t>22-3</a:t>
            </a:r>
            <a:endParaRPr lang="en-US" sz="2800" dirty="0" smtClean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4098" name="Picture 6" descr="742709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0"/>
            <a:ext cx="46482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434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100000"/>
              </a:spcAft>
            </a:pPr>
            <a:r>
              <a:rPr lang="en-US" b="1">
                <a:latin typeface="Verdana" pitchFamily="34" charset="0"/>
              </a:rPr>
              <a:t>The Tet Offensive attacked major cities and bases in South Vietnam,</a:t>
            </a:r>
            <a:r>
              <a:rPr lang="en-US">
                <a:latin typeface="Verdana" pitchFamily="34" charset="0"/>
              </a:rPr>
              <a:t> including the U.S. Embassy in Saigon</a:t>
            </a:r>
            <a:r>
              <a:rPr lang="en-US">
                <a:solidFill>
                  <a:schemeClr val="tx2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304800" y="3657600"/>
            <a:ext cx="4419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The fighting was fierce,</a:t>
            </a:r>
            <a:r>
              <a:rPr lang="en-US">
                <a:solidFill>
                  <a:srgbClr val="0033CC"/>
                </a:solidFill>
                <a:latin typeface="Verdana" pitchFamily="34" charset="0"/>
              </a:rPr>
              <a:t> but American and South Vietnamese forces eventually </a:t>
            </a:r>
          </a:p>
          <a:p>
            <a:r>
              <a:rPr lang="en-US">
                <a:solidFill>
                  <a:srgbClr val="0033CC"/>
                </a:solidFill>
                <a:latin typeface="Verdana" pitchFamily="34" charset="0"/>
              </a:rPr>
              <a:t>drove back the offensive.</a:t>
            </a:r>
          </a:p>
        </p:txBody>
      </p:sp>
      <p:pic>
        <p:nvPicPr>
          <p:cNvPr id="25603" name="Picture 7" descr="HSUS_ch29_s3_TetOffens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1066800"/>
            <a:ext cx="413385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9"/>
          <p:cNvSpPr>
            <a:spLocks noChangeArrowheads="1"/>
          </p:cNvSpPr>
          <p:nvPr/>
        </p:nvSpPr>
        <p:spPr bwMode="auto">
          <a:xfrm>
            <a:off x="5105400" y="2133600"/>
            <a:ext cx="37338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latin typeface="Verdana" pitchFamily="34" charset="0"/>
              </a:rPr>
              <a:t>The new Secretary of Defense, Clark Clifford, recommended that President Johnson </a:t>
            </a:r>
            <a:r>
              <a:rPr lang="en-US">
                <a:solidFill>
                  <a:srgbClr val="0033CC"/>
                </a:solidFill>
                <a:latin typeface="Verdana" pitchFamily="34" charset="0"/>
              </a:rPr>
              <a:t>pursue peace, rather than victory,</a:t>
            </a:r>
            <a:r>
              <a:rPr lang="en-US">
                <a:latin typeface="Verdana" pitchFamily="34" charset="0"/>
              </a:rPr>
              <a:t> in Vietnam.</a:t>
            </a:r>
            <a:endParaRPr lang="en-US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 rot="5400000" flipH="1">
            <a:off x="1028700" y="1257300"/>
            <a:ext cx="3352800" cy="4495800"/>
          </a:xfrm>
          <a:prstGeom prst="upArrowCallout">
            <a:avLst>
              <a:gd name="adj1" fmla="val 25000"/>
              <a:gd name="adj2" fmla="val 25000"/>
              <a:gd name="adj3" fmla="val 22348"/>
              <a:gd name="adj4" fmla="val 7214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762000" y="2057400"/>
            <a:ext cx="28194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Verdana" pitchFamily="34" charset="0"/>
              </a:rPr>
              <a:t>After the Tet Offensive, U.S. military leaders became less certain that the war could end quickly.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985838" y="2590800"/>
            <a:ext cx="7162800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698" name="Text Box 130"/>
          <p:cNvSpPr txBox="1">
            <a:spLocks noChangeArrowheads="1"/>
          </p:cNvSpPr>
          <p:nvPr/>
        </p:nvSpPr>
        <p:spPr bwMode="auto">
          <a:xfrm>
            <a:off x="1524000" y="2790825"/>
            <a:ext cx="65532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60000"/>
              </a:spcAft>
              <a:buSzPct val="80000"/>
            </a:pPr>
            <a:r>
              <a:rPr lang="en-US">
                <a:latin typeface="Verdana" pitchFamily="34" charset="0"/>
              </a:rPr>
              <a:t>Democratic Senator </a:t>
            </a:r>
            <a:r>
              <a:rPr lang="en-US" b="1">
                <a:solidFill>
                  <a:srgbClr val="FF0000"/>
                </a:solidFill>
                <a:latin typeface="Verdana" pitchFamily="34" charset="0"/>
              </a:rPr>
              <a:t>Eugene McCarthy,</a:t>
            </a:r>
            <a:br>
              <a:rPr lang="en-US" b="1">
                <a:solidFill>
                  <a:srgbClr val="FF0000"/>
                </a:solidFill>
                <a:latin typeface="Verdana" pitchFamily="34" charset="0"/>
              </a:rPr>
            </a:br>
            <a:r>
              <a:rPr lang="en-US">
                <a:latin typeface="Verdana" pitchFamily="34" charset="0"/>
              </a:rPr>
              <a:t>who </a:t>
            </a:r>
            <a:r>
              <a:rPr lang="en-US">
                <a:solidFill>
                  <a:srgbClr val="0033CC"/>
                </a:solidFill>
                <a:latin typeface="Verdana" pitchFamily="34" charset="0"/>
              </a:rPr>
              <a:t>opposed the war,</a:t>
            </a:r>
            <a:r>
              <a:rPr lang="en-US">
                <a:latin typeface="Verdana" pitchFamily="34" charset="0"/>
              </a:rPr>
              <a:t> made a strong showing in the New Hampshire primary.</a:t>
            </a:r>
          </a:p>
          <a:p>
            <a:pPr>
              <a:spcAft>
                <a:spcPct val="60000"/>
              </a:spcAft>
              <a:buSzPct val="80000"/>
            </a:pPr>
            <a:r>
              <a:rPr lang="en-US" b="1">
                <a:solidFill>
                  <a:srgbClr val="FF0000"/>
                </a:solidFill>
                <a:latin typeface="Verdana" pitchFamily="34" charset="0"/>
              </a:rPr>
              <a:t>Robert Kennedy,</a:t>
            </a:r>
            <a:r>
              <a:rPr lang="en-US">
                <a:latin typeface="Verdana" pitchFamily="34" charset="0"/>
              </a:rPr>
              <a:t> a Democratic Senator from New York, also announced his candidacy.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762000" y="1295400"/>
            <a:ext cx="8001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60000"/>
              </a:spcAft>
              <a:buSzPct val="80000"/>
            </a:pPr>
            <a:r>
              <a:rPr lang="en-US" b="1">
                <a:latin typeface="Verdana" pitchFamily="34" charset="0"/>
              </a:rPr>
              <a:t>In 1968, Johnson shocked the nation by announcing that he would not run for another term as President.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685800" y="1447800"/>
            <a:ext cx="7772400" cy="4495800"/>
          </a:xfrm>
          <a:prstGeom prst="rect">
            <a:avLst/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298575" y="2628900"/>
            <a:ext cx="64770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>
              <a:spcAft>
                <a:spcPct val="60000"/>
              </a:spcAft>
              <a:buSzPct val="80000"/>
              <a:buFontTx/>
              <a:buChar char="•"/>
            </a:pPr>
            <a:r>
              <a:rPr lang="en-US">
                <a:latin typeface="Verdana" pitchFamily="34" charset="0"/>
              </a:rPr>
              <a:t>In April, Rev. </a:t>
            </a:r>
            <a:r>
              <a:rPr lang="en-US">
                <a:solidFill>
                  <a:srgbClr val="0033CC"/>
                </a:solidFill>
                <a:latin typeface="Verdana" pitchFamily="34" charset="0"/>
              </a:rPr>
              <a:t>Martin Luther King, Jr. was assassinated</a:t>
            </a:r>
            <a:r>
              <a:rPr lang="en-US">
                <a:latin typeface="Verdana" pitchFamily="34" charset="0"/>
              </a:rPr>
              <a:t> in Memphis. </a:t>
            </a:r>
          </a:p>
          <a:p>
            <a:pPr marL="228600" indent="-228600">
              <a:spcAft>
                <a:spcPct val="60000"/>
              </a:spcAft>
              <a:buSzPct val="80000"/>
              <a:buFontTx/>
              <a:buChar char="•"/>
            </a:pPr>
            <a:r>
              <a:rPr lang="en-US">
                <a:latin typeface="Verdana" pitchFamily="34" charset="0"/>
              </a:rPr>
              <a:t>Senator </a:t>
            </a:r>
            <a:r>
              <a:rPr lang="en-US">
                <a:solidFill>
                  <a:srgbClr val="0033CC"/>
                </a:solidFill>
                <a:latin typeface="Verdana" pitchFamily="34" charset="0"/>
              </a:rPr>
              <a:t>Robert Kennedy was assassinated</a:t>
            </a:r>
            <a:r>
              <a:rPr lang="en-US">
                <a:latin typeface="Verdana" pitchFamily="34" charset="0"/>
              </a:rPr>
              <a:t> in June, just after he</a:t>
            </a:r>
            <a:r>
              <a:rPr lang="ja-JP" altLang="en-US">
                <a:latin typeface="Verdana" pitchFamily="34" charset="0"/>
              </a:rPr>
              <a:t>’</a:t>
            </a:r>
            <a:r>
              <a:rPr lang="en-US" altLang="ja-JP">
                <a:latin typeface="Verdana" pitchFamily="34" charset="0"/>
              </a:rPr>
              <a:t>d won the California Democratic primary.</a:t>
            </a:r>
          </a:p>
          <a:p>
            <a:pPr marL="228600" indent="-228600">
              <a:spcAft>
                <a:spcPct val="60000"/>
              </a:spcAft>
              <a:buSzPct val="80000"/>
              <a:buFontTx/>
              <a:buChar char="•"/>
            </a:pPr>
            <a:r>
              <a:rPr lang="en-US">
                <a:latin typeface="Verdana" pitchFamily="34" charset="0"/>
              </a:rPr>
              <a:t>Police used rough tactics to </a:t>
            </a:r>
            <a:r>
              <a:rPr lang="en-US">
                <a:solidFill>
                  <a:srgbClr val="0033CC"/>
                </a:solidFill>
                <a:latin typeface="Verdana" pitchFamily="34" charset="0"/>
              </a:rPr>
              <a:t>break up student protests outside the Democratic Convention in Chicago.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838200" y="1524000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>
                <a:latin typeface="Verdana" charset="0"/>
                <a:ea typeface="ＭＳ Ｐゴシック" charset="0"/>
                <a:cs typeface="Arial" charset="0"/>
              </a:rPr>
              <a:t>The optimism of the early 1968 campaigns ended as violence stunned the nation.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914400" y="2362200"/>
            <a:ext cx="7315200" cy="0"/>
          </a:xfrm>
          <a:prstGeom prst="line">
            <a:avLst/>
          </a:prstGeom>
          <a:noFill/>
          <a:ln w="0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rrowheads="1"/>
          </p:cNvSpPr>
          <p:nvPr/>
        </p:nvSpPr>
        <p:spPr bwMode="auto">
          <a:xfrm rot="5400000" flipH="1">
            <a:off x="424657" y="1632743"/>
            <a:ext cx="4419600" cy="4202113"/>
          </a:xfrm>
          <a:prstGeom prst="upArrowCallout">
            <a:avLst>
              <a:gd name="adj1" fmla="val 22019"/>
              <a:gd name="adj2" fmla="val 21580"/>
              <a:gd name="adj3" fmla="val 15829"/>
              <a:gd name="adj4" fmla="val 73338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  <a:ea typeface="+mn-ea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 flipH="1">
            <a:off x="4111625" y="1679575"/>
            <a:ext cx="4419600" cy="4108450"/>
          </a:xfrm>
          <a:prstGeom prst="upArrowCallout">
            <a:avLst>
              <a:gd name="adj1" fmla="val 21445"/>
              <a:gd name="adj2" fmla="val 21535"/>
              <a:gd name="adj3" fmla="val 16185"/>
              <a:gd name="adj4" fmla="val 73338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Verdana" pitchFamily="34" charset="0"/>
              <a:ea typeface="+mn-ea"/>
            </a:endParaRPr>
          </a:p>
        </p:txBody>
      </p:sp>
      <p:sp>
        <p:nvSpPr>
          <p:cNvPr id="33795" name="Rectangle 29"/>
          <p:cNvSpPr>
            <a:spLocks noChangeArrowheads="1"/>
          </p:cNvSpPr>
          <p:nvPr/>
        </p:nvSpPr>
        <p:spPr bwMode="auto">
          <a:xfrm>
            <a:off x="762000" y="2133600"/>
            <a:ext cx="2895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Eventually the Democrats chose Hubert Humphrey, Johnson</a:t>
            </a:r>
            <a:r>
              <a:rPr lang="ja-JP" altLang="en-US">
                <a:latin typeface="Verdana" pitchFamily="34" charset="0"/>
              </a:rPr>
              <a:t>’</a:t>
            </a:r>
            <a:r>
              <a:rPr lang="en-US" altLang="ja-JP">
                <a:latin typeface="Verdana" pitchFamily="34" charset="0"/>
              </a:rPr>
              <a:t>s Vice President, as their presidential candidate. </a:t>
            </a:r>
            <a:endParaRPr lang="en-US">
              <a:latin typeface="Verdana" pitchFamily="34" charset="0"/>
            </a:endParaRP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5638800" y="1905000"/>
            <a:ext cx="24384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Republicans held a more peaceful convention, choosing </a:t>
            </a:r>
            <a:br>
              <a:rPr lang="en-US">
                <a:latin typeface="Verdana" pitchFamily="34" charset="0"/>
              </a:rPr>
            </a:br>
            <a:r>
              <a:rPr lang="en-US">
                <a:solidFill>
                  <a:srgbClr val="0033CC"/>
                </a:solidFill>
                <a:latin typeface="Verdana" pitchFamily="34" charset="0"/>
              </a:rPr>
              <a:t>Richard M. Nixon as their presidential candidate.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4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6" descr="ch29_images_hsus_se_p09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3" y="1133475"/>
            <a:ext cx="3805237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 Box 129"/>
          <p:cNvSpPr txBox="1">
            <a:spLocks noChangeArrowheads="1"/>
          </p:cNvSpPr>
          <p:nvPr/>
        </p:nvSpPr>
        <p:spPr bwMode="auto">
          <a:xfrm>
            <a:off x="3505200" y="13716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Verdana" pitchFamily="34" charset="0"/>
              </a:rPr>
              <a:t>Nixon won the 1968 election.</a:t>
            </a:r>
          </a:p>
        </p:txBody>
      </p:sp>
      <p:sp>
        <p:nvSpPr>
          <p:cNvPr id="35843" name="Text Box 130"/>
          <p:cNvSpPr txBox="1">
            <a:spLocks noChangeArrowheads="1"/>
          </p:cNvSpPr>
          <p:nvPr/>
        </p:nvSpPr>
        <p:spPr bwMode="auto">
          <a:xfrm>
            <a:off x="3962400" y="2251075"/>
            <a:ext cx="4876800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spcAft>
                <a:spcPct val="60000"/>
              </a:spcAft>
              <a:buSzPct val="80000"/>
              <a:buFontTx/>
              <a:buChar char="•"/>
            </a:pPr>
            <a:r>
              <a:rPr lang="en-US">
                <a:latin typeface="Verdana" pitchFamily="34" charset="0"/>
              </a:rPr>
              <a:t>He called </a:t>
            </a:r>
            <a:r>
              <a:rPr lang="en-US">
                <a:solidFill>
                  <a:srgbClr val="0033CC"/>
                </a:solidFill>
                <a:latin typeface="Verdana" pitchFamily="34" charset="0"/>
              </a:rPr>
              <a:t>for peace with honor in Vietnam.</a:t>
            </a:r>
          </a:p>
          <a:p>
            <a:pPr marL="225425" indent="-225425">
              <a:spcAft>
                <a:spcPct val="60000"/>
              </a:spcAft>
              <a:buSzPct val="80000"/>
              <a:buFontTx/>
              <a:buChar char="•"/>
            </a:pPr>
            <a:r>
              <a:rPr lang="en-US">
                <a:latin typeface="Verdana" pitchFamily="34" charset="0"/>
              </a:rPr>
              <a:t>He appealed to the </a:t>
            </a:r>
            <a:r>
              <a:rPr lang="ja-JP" altLang="en-US">
                <a:latin typeface="Verdana" pitchFamily="34" charset="0"/>
              </a:rPr>
              <a:t>“</a:t>
            </a:r>
            <a:r>
              <a:rPr lang="en-US" altLang="ja-JP">
                <a:solidFill>
                  <a:srgbClr val="0033CC"/>
                </a:solidFill>
                <a:latin typeface="Verdana" pitchFamily="34" charset="0"/>
              </a:rPr>
              <a:t>silent majority</a:t>
            </a:r>
            <a:r>
              <a:rPr lang="ja-JP" altLang="en-US">
                <a:latin typeface="Verdana" pitchFamily="34" charset="0"/>
              </a:rPr>
              <a:t>”</a:t>
            </a:r>
            <a:r>
              <a:rPr lang="en-US" altLang="ja-JP">
                <a:latin typeface="Verdana" pitchFamily="34" charset="0"/>
              </a:rPr>
              <a:t>—people who were not protesting.</a:t>
            </a:r>
          </a:p>
          <a:p>
            <a:pPr marL="225425" indent="-225425">
              <a:spcAft>
                <a:spcPct val="60000"/>
              </a:spcAft>
              <a:buSzPct val="80000"/>
              <a:buFontTx/>
              <a:buChar char="•"/>
            </a:pPr>
            <a:r>
              <a:rPr lang="en-US">
                <a:latin typeface="Verdana" pitchFamily="34" charset="0"/>
              </a:rPr>
              <a:t>He benefited because </a:t>
            </a:r>
            <a:r>
              <a:rPr lang="en-US">
                <a:solidFill>
                  <a:srgbClr val="0033CC"/>
                </a:solidFill>
                <a:latin typeface="Verdana" pitchFamily="34" charset="0"/>
              </a:rPr>
              <a:t>Democrats were split</a:t>
            </a:r>
            <a:r>
              <a:rPr lang="en-US">
                <a:latin typeface="Verdana" pitchFamily="34" charset="0"/>
              </a:rPr>
              <a:t> between Humphrey and George Wallace, a third-party candidate from the South.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9"/>
          <p:cNvSpPr txBox="1">
            <a:spLocks noChangeArrowheads="1"/>
          </p:cNvSpPr>
          <p:nvPr/>
        </p:nvSpPr>
        <p:spPr bwMode="auto">
          <a:xfrm>
            <a:off x="457200" y="1219200"/>
            <a:ext cx="78501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latin typeface="Verdana" pitchFamily="34" charset="0"/>
              </a:rPr>
              <a:t>Terms and People</a:t>
            </a:r>
          </a:p>
        </p:txBody>
      </p:sp>
      <p:sp>
        <p:nvSpPr>
          <p:cNvPr id="7170" name="Rectangle 13"/>
          <p:cNvSpPr>
            <a:spLocks noChangeArrowheads="1"/>
          </p:cNvSpPr>
          <p:nvPr/>
        </p:nvSpPr>
        <p:spPr bwMode="auto">
          <a:xfrm>
            <a:off x="912813" y="2014538"/>
            <a:ext cx="7773987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Aft>
                <a:spcPct val="60000"/>
              </a:spcAft>
              <a:buSzPct val="80000"/>
              <a:buFontTx/>
              <a:buChar char="•"/>
            </a:pPr>
            <a:r>
              <a:rPr lang="en-US" b="1">
                <a:solidFill>
                  <a:srgbClr val="FF0000"/>
                </a:solidFill>
                <a:latin typeface="Verdana" pitchFamily="34" charset="0"/>
              </a:rPr>
              <a:t>draftee</a:t>
            </a:r>
            <a:r>
              <a:rPr lang="en-US" b="1">
                <a:latin typeface="Verdana" pitchFamily="34" charset="0"/>
              </a:rPr>
              <a:t> </a:t>
            </a:r>
            <a:r>
              <a:rPr lang="en-US">
                <a:latin typeface="Verdana" pitchFamily="34" charset="0"/>
              </a:rPr>
              <a:t>−</a:t>
            </a:r>
            <a:r>
              <a:rPr lang="en-US" b="1">
                <a:latin typeface="Verdana" pitchFamily="34" charset="0"/>
              </a:rPr>
              <a:t> </a:t>
            </a:r>
            <a:r>
              <a:rPr lang="en-US">
                <a:latin typeface="Verdana" pitchFamily="34" charset="0"/>
              </a:rPr>
              <a:t>a</a:t>
            </a:r>
            <a:r>
              <a:rPr lang="en-US" b="1">
                <a:latin typeface="Verdana" pitchFamily="34" charset="0"/>
              </a:rPr>
              <a:t> </a:t>
            </a:r>
            <a:r>
              <a:rPr lang="en-US">
                <a:latin typeface="Verdana" pitchFamily="34" charset="0"/>
              </a:rPr>
              <a:t>young man who was drafted into military service</a:t>
            </a:r>
          </a:p>
          <a:p>
            <a:pPr marL="228600" indent="-228600">
              <a:spcAft>
                <a:spcPct val="60000"/>
              </a:spcAft>
              <a:buSzPct val="80000"/>
              <a:buFontTx/>
              <a:buChar char="•"/>
            </a:pPr>
            <a:r>
              <a:rPr lang="en-US" b="1">
                <a:solidFill>
                  <a:srgbClr val="FF0000"/>
                </a:solidFill>
                <a:latin typeface="Verdana" pitchFamily="34" charset="0"/>
              </a:rPr>
              <a:t>Students for a Democratic Society (SDS)</a:t>
            </a:r>
            <a:r>
              <a:rPr lang="en-US" b="1">
                <a:latin typeface="Verdana" pitchFamily="34" charset="0"/>
              </a:rPr>
              <a:t> </a:t>
            </a:r>
            <a:r>
              <a:rPr lang="en-US">
                <a:latin typeface="Verdana" pitchFamily="34" charset="0"/>
              </a:rPr>
              <a:t>− organization founded to fight racism but which later campaigned against the Vietnam War</a:t>
            </a:r>
          </a:p>
          <a:p>
            <a:pPr marL="228600" indent="-228600">
              <a:spcAft>
                <a:spcPct val="60000"/>
              </a:spcAft>
              <a:buSzPct val="80000"/>
              <a:buFontTx/>
              <a:buChar char="•"/>
            </a:pPr>
            <a:r>
              <a:rPr lang="ja-JP" altLang="en-US" b="1">
                <a:solidFill>
                  <a:srgbClr val="FF0000"/>
                </a:solidFill>
                <a:latin typeface="Verdana" pitchFamily="34" charset="0"/>
              </a:rPr>
              <a:t>“</a:t>
            </a:r>
            <a:r>
              <a:rPr lang="en-US" altLang="ja-JP" b="1">
                <a:solidFill>
                  <a:srgbClr val="FF0000"/>
                </a:solidFill>
                <a:latin typeface="Verdana" pitchFamily="34" charset="0"/>
              </a:rPr>
              <a:t>credibility gap</a:t>
            </a:r>
            <a:r>
              <a:rPr lang="ja-JP" altLang="en-US" b="1">
                <a:solidFill>
                  <a:srgbClr val="FF0000"/>
                </a:solidFill>
                <a:latin typeface="Verdana" pitchFamily="34" charset="0"/>
              </a:rPr>
              <a:t>”</a:t>
            </a:r>
            <a:r>
              <a:rPr lang="en-US" altLang="ja-JP" b="1">
                <a:latin typeface="Verdana" pitchFamily="34" charset="0"/>
              </a:rPr>
              <a:t> </a:t>
            </a:r>
            <a:r>
              <a:rPr lang="en-US" altLang="ja-JP">
                <a:latin typeface="Verdana" pitchFamily="34" charset="0"/>
              </a:rPr>
              <a:t>− the American public</a:t>
            </a:r>
            <a:r>
              <a:rPr lang="ja-JP" altLang="en-US">
                <a:latin typeface="Verdana" pitchFamily="34" charset="0"/>
              </a:rPr>
              <a:t>’</a:t>
            </a:r>
            <a:r>
              <a:rPr lang="en-US" altLang="ja-JP">
                <a:latin typeface="Verdana" pitchFamily="34" charset="0"/>
              </a:rPr>
              <a:t>s growing distrust of statements made by the government during the Vietnam War</a:t>
            </a:r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6"/>
          <p:cNvSpPr txBox="1">
            <a:spLocks noChangeArrowheads="1"/>
          </p:cNvSpPr>
          <p:nvPr/>
        </p:nvSpPr>
        <p:spPr bwMode="auto">
          <a:xfrm>
            <a:off x="914400" y="2057400"/>
            <a:ext cx="769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2575" indent="-282575">
              <a:spcAft>
                <a:spcPct val="60000"/>
              </a:spcAft>
              <a:buSzPct val="80000"/>
              <a:buFontTx/>
              <a:buChar char="•"/>
            </a:pPr>
            <a:r>
              <a:rPr lang="en-US" b="1">
                <a:solidFill>
                  <a:srgbClr val="FF0000"/>
                </a:solidFill>
                <a:latin typeface="Verdana" pitchFamily="34" charset="0"/>
              </a:rPr>
              <a:t>Tet Offensive</a:t>
            </a:r>
            <a:r>
              <a:rPr lang="en-US" b="1">
                <a:latin typeface="Verdana" pitchFamily="34" charset="0"/>
              </a:rPr>
              <a:t> </a:t>
            </a:r>
            <a:r>
              <a:rPr lang="en-US">
                <a:latin typeface="Verdana" pitchFamily="34" charset="0"/>
              </a:rPr>
              <a:t>− a coordinated assault, in January 1968, by the Vietcong and North Vietnamese on South Vietnamese cities and bases</a:t>
            </a:r>
          </a:p>
          <a:p>
            <a:pPr marL="282575" indent="-282575">
              <a:spcAft>
                <a:spcPct val="60000"/>
              </a:spcAft>
              <a:buSzPct val="80000"/>
              <a:buFontTx/>
              <a:buChar char="•"/>
            </a:pPr>
            <a:r>
              <a:rPr lang="en-US" b="1">
                <a:solidFill>
                  <a:srgbClr val="FF0000"/>
                </a:solidFill>
                <a:latin typeface="Verdana" pitchFamily="34" charset="0"/>
              </a:rPr>
              <a:t>Eugene McCarthy</a:t>
            </a:r>
            <a:r>
              <a:rPr lang="en-US" b="1">
                <a:latin typeface="Verdana" pitchFamily="34" charset="0"/>
              </a:rPr>
              <a:t> </a:t>
            </a:r>
            <a:r>
              <a:rPr lang="en-US">
                <a:latin typeface="Verdana" pitchFamily="34" charset="0"/>
              </a:rPr>
              <a:t>− the antiwar candidate for the Democratic Party presidential nomination in 1968</a:t>
            </a:r>
          </a:p>
          <a:p>
            <a:pPr marL="282575" indent="-282575">
              <a:spcAft>
                <a:spcPct val="60000"/>
              </a:spcAft>
              <a:buSzPct val="80000"/>
              <a:buFontTx/>
              <a:buChar char="•"/>
            </a:pPr>
            <a:r>
              <a:rPr lang="en-US" b="1">
                <a:solidFill>
                  <a:srgbClr val="FF0000"/>
                </a:solidFill>
                <a:latin typeface="Verdana" pitchFamily="34" charset="0"/>
              </a:rPr>
              <a:t>Robert Kennedy</a:t>
            </a:r>
            <a:r>
              <a:rPr lang="en-US" b="1">
                <a:latin typeface="Verdana" pitchFamily="34" charset="0"/>
              </a:rPr>
              <a:t> </a:t>
            </a:r>
            <a:r>
              <a:rPr lang="en-US">
                <a:latin typeface="Verdana" pitchFamily="34" charset="0"/>
              </a:rPr>
              <a:t>−</a:t>
            </a:r>
            <a:r>
              <a:rPr lang="en-US" b="1">
                <a:latin typeface="Verdana" pitchFamily="34" charset="0"/>
              </a:rPr>
              <a:t> </a:t>
            </a:r>
            <a:r>
              <a:rPr lang="en-US">
                <a:latin typeface="Verdana" pitchFamily="34" charset="0"/>
              </a:rPr>
              <a:t>New York</a:t>
            </a:r>
            <a:r>
              <a:rPr lang="ja-JP" altLang="en-US">
                <a:latin typeface="Verdana" pitchFamily="34" charset="0"/>
              </a:rPr>
              <a:t>’</a:t>
            </a:r>
            <a:r>
              <a:rPr lang="en-US" altLang="ja-JP">
                <a:latin typeface="Verdana" pitchFamily="34" charset="0"/>
              </a:rPr>
              <a:t>s Democratic senator and a candidate for the Democratic Party presidential nomination in 1968</a:t>
            </a:r>
          </a:p>
          <a:p>
            <a:pPr marL="282575" indent="-282575">
              <a:spcAft>
                <a:spcPct val="60000"/>
              </a:spcAft>
            </a:pPr>
            <a:endParaRPr lang="en-US">
              <a:latin typeface="Verdana" pitchFamily="34" charset="0"/>
            </a:endParaRPr>
          </a:p>
        </p:txBody>
      </p:sp>
      <p:sp>
        <p:nvSpPr>
          <p:cNvPr id="9218" name="Text Box 17"/>
          <p:cNvSpPr txBox="1">
            <a:spLocks noChangeArrowheads="1"/>
          </p:cNvSpPr>
          <p:nvPr/>
        </p:nvSpPr>
        <p:spPr bwMode="auto">
          <a:xfrm>
            <a:off x="457200" y="1143000"/>
            <a:ext cx="78501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latin typeface="Verdana" pitchFamily="34" charset="0"/>
              </a:rPr>
              <a:t>Terms and People</a:t>
            </a:r>
            <a:r>
              <a:rPr lang="en-US">
                <a:latin typeface="Verdana" pitchFamily="34" charset="0"/>
              </a:rPr>
              <a:t> </a:t>
            </a:r>
            <a:r>
              <a:rPr lang="en-US" sz="1800">
                <a:latin typeface="Verdana" pitchFamily="34" charset="0"/>
              </a:rPr>
              <a:t>(continued)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838200" y="3124200"/>
            <a:ext cx="7162800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3314" name="Text Box 129"/>
          <p:cNvSpPr txBox="1">
            <a:spLocks noChangeArrowheads="1"/>
          </p:cNvSpPr>
          <p:nvPr/>
        </p:nvSpPr>
        <p:spPr bwMode="auto">
          <a:xfrm>
            <a:off x="838200" y="1384300"/>
            <a:ext cx="79248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60000"/>
              </a:spcAft>
            </a:pPr>
            <a:r>
              <a:rPr lang="en-US" b="1">
                <a:latin typeface="Verdana" pitchFamily="34" charset="0"/>
              </a:rPr>
              <a:t>By 1965 most of the troops sent to Vietnam were no longer volunteers, they were </a:t>
            </a:r>
            <a:r>
              <a:rPr lang="en-US" b="1">
                <a:solidFill>
                  <a:srgbClr val="FF0000"/>
                </a:solidFill>
                <a:latin typeface="Verdana" pitchFamily="34" charset="0"/>
              </a:rPr>
              <a:t>draftees.</a:t>
            </a:r>
            <a:endParaRPr lang="en-US" sz="2400" b="1">
              <a:latin typeface="Verdana" pitchFamily="34" charset="0"/>
            </a:endParaRPr>
          </a:p>
          <a:p>
            <a:pPr>
              <a:spcAft>
                <a:spcPct val="60000"/>
              </a:spcAft>
            </a:pPr>
            <a:r>
              <a:rPr lang="en-US" sz="2400">
                <a:latin typeface="Verdana" pitchFamily="34" charset="0"/>
              </a:rPr>
              <a:t>Many people opposed the policies of the draft.</a:t>
            </a:r>
          </a:p>
        </p:txBody>
      </p:sp>
      <p:sp>
        <p:nvSpPr>
          <p:cNvPr id="13315" name="Text Box 130"/>
          <p:cNvSpPr txBox="1">
            <a:spLocks noChangeArrowheads="1"/>
          </p:cNvSpPr>
          <p:nvPr/>
        </p:nvSpPr>
        <p:spPr bwMode="auto">
          <a:xfrm>
            <a:off x="1066800" y="3309938"/>
            <a:ext cx="6705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spcAft>
                <a:spcPct val="60000"/>
              </a:spcAft>
              <a:buSzPct val="80000"/>
              <a:buFontTx/>
              <a:buChar char="•"/>
            </a:pPr>
            <a:r>
              <a:rPr lang="en-US" sz="2000">
                <a:latin typeface="Verdana" pitchFamily="34" charset="0"/>
              </a:rPr>
              <a:t>More than 1.5 million young men were drafted during the Vietnam War.</a:t>
            </a:r>
          </a:p>
          <a:p>
            <a:pPr marL="225425" indent="-225425">
              <a:spcAft>
                <a:spcPct val="60000"/>
              </a:spcAft>
              <a:buSzPct val="80000"/>
              <a:buFontTx/>
              <a:buChar char="•"/>
            </a:pPr>
            <a:r>
              <a:rPr lang="en-US" sz="2000">
                <a:latin typeface="Verdana" pitchFamily="34" charset="0"/>
              </a:rPr>
              <a:t>Many argued that the draft unfairly gave deferments to students.</a:t>
            </a:r>
          </a:p>
          <a:p>
            <a:pPr marL="225425" indent="-225425">
              <a:spcAft>
                <a:spcPct val="60000"/>
              </a:spcAft>
              <a:buSzPct val="80000"/>
              <a:buFontTx/>
              <a:buChar char="•"/>
            </a:pPr>
            <a:r>
              <a:rPr lang="en-US" sz="2000">
                <a:latin typeface="Verdana" pitchFamily="34" charset="0"/>
              </a:rPr>
              <a:t>Most of the draftees came from a poor or working-class background.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6"/>
          <p:cNvSpPr txBox="1">
            <a:spLocks noChangeArrowheads="1"/>
          </p:cNvSpPr>
          <p:nvPr/>
        </p:nvSpPr>
        <p:spPr bwMode="auto">
          <a:xfrm>
            <a:off x="4648200" y="2438400"/>
            <a:ext cx="4191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latin typeface="Verdana" pitchFamily="34" charset="0"/>
              </a:rPr>
              <a:t>African Americans were </a:t>
            </a:r>
            <a:br>
              <a:rPr lang="en-US">
                <a:latin typeface="Verdana" pitchFamily="34" charset="0"/>
              </a:rPr>
            </a:br>
            <a:r>
              <a:rPr lang="en-US">
                <a:latin typeface="Verdana" pitchFamily="34" charset="0"/>
              </a:rPr>
              <a:t>less likely than whites </a:t>
            </a:r>
            <a:br>
              <a:rPr lang="en-US">
                <a:latin typeface="Verdana" pitchFamily="34" charset="0"/>
              </a:rPr>
            </a:br>
            <a:r>
              <a:rPr lang="en-US">
                <a:latin typeface="Verdana" pitchFamily="34" charset="0"/>
              </a:rPr>
              <a:t>to become </a:t>
            </a:r>
            <a:br>
              <a:rPr lang="en-US">
                <a:latin typeface="Verdana" pitchFamily="34" charset="0"/>
              </a:rPr>
            </a:br>
            <a:r>
              <a:rPr lang="en-US">
                <a:latin typeface="Verdana" pitchFamily="34" charset="0"/>
              </a:rPr>
              <a:t>commissioned officers. </a:t>
            </a:r>
            <a:br>
              <a:rPr lang="en-US">
                <a:latin typeface="Verdana" pitchFamily="34" charset="0"/>
              </a:rPr>
            </a:br>
            <a:r>
              <a:rPr lang="en-US">
                <a:latin typeface="Verdana" pitchFamily="34" charset="0"/>
              </a:rPr>
              <a:t/>
            </a:r>
            <a:br>
              <a:rPr lang="en-US">
                <a:latin typeface="Verdana" pitchFamily="34" charset="0"/>
              </a:rPr>
            </a:br>
            <a:r>
              <a:rPr lang="en-US">
                <a:latin typeface="Verdana" pitchFamily="34" charset="0"/>
              </a:rPr>
              <a:t>They were more likely to serve, and die, in combat positions.</a:t>
            </a:r>
          </a:p>
        </p:txBody>
      </p:sp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81000" y="1219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Verdana" pitchFamily="34" charset="0"/>
              </a:rPr>
              <a:t>The number of African Americans fighting in Vietnam was disproportionately high.</a:t>
            </a:r>
            <a:endParaRPr lang="en-US">
              <a:latin typeface="Verdana" pitchFamily="34" charset="0"/>
            </a:endParaRPr>
          </a:p>
        </p:txBody>
      </p:sp>
      <p:pic>
        <p:nvPicPr>
          <p:cNvPr id="15363" name="Picture 6" descr="HSUS_ch29_s3_AfricanAmericanVietnam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38100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9"/>
          <p:cNvSpPr>
            <a:spLocks noChangeArrowheads="1"/>
          </p:cNvSpPr>
          <p:nvPr/>
        </p:nvSpPr>
        <p:spPr bwMode="auto">
          <a:xfrm>
            <a:off x="5943600" y="1585913"/>
            <a:ext cx="32004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Inequalities in the draft led to widespread resistance against </a:t>
            </a:r>
            <a:br>
              <a:rPr lang="en-US">
                <a:latin typeface="Verdana" pitchFamily="34" charset="0"/>
              </a:rPr>
            </a:br>
            <a:r>
              <a:rPr lang="en-US">
                <a:latin typeface="Verdana" pitchFamily="34" charset="0"/>
              </a:rPr>
              <a:t>the war.</a:t>
            </a:r>
          </a:p>
        </p:txBody>
      </p:sp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5943600" y="3992563"/>
            <a:ext cx="2819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  <a:latin typeface="Verdana" pitchFamily="34" charset="0"/>
              </a:rPr>
              <a:t>In 1969, the draft was restructured to introduce a lottery system.</a:t>
            </a:r>
          </a:p>
        </p:txBody>
      </p:sp>
      <p:pic>
        <p:nvPicPr>
          <p:cNvPr id="17411" name="Picture 9" descr="742709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81200"/>
            <a:ext cx="46482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685800" y="1447800"/>
            <a:ext cx="7772400" cy="4343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066800" y="1676400"/>
            <a:ext cx="69342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Aft>
                <a:spcPct val="100000"/>
              </a:spcAft>
              <a:buSzPct val="80000"/>
            </a:pPr>
            <a:r>
              <a:rPr lang="en-US" b="1">
                <a:latin typeface="Verdana" pitchFamily="34" charset="0"/>
              </a:rPr>
              <a:t>Students</a:t>
            </a:r>
            <a:r>
              <a:rPr lang="ja-JP" altLang="en-US" b="1">
                <a:latin typeface="Verdana" pitchFamily="34" charset="0"/>
              </a:rPr>
              <a:t>’</a:t>
            </a:r>
            <a:r>
              <a:rPr lang="en-US" altLang="ja-JP" b="1">
                <a:latin typeface="Verdana" pitchFamily="34" charset="0"/>
              </a:rPr>
              <a:t> opposition to the war grew.</a:t>
            </a:r>
          </a:p>
          <a:p>
            <a:pPr marL="228600" indent="-228600">
              <a:spcAft>
                <a:spcPct val="100000"/>
              </a:spcAft>
              <a:buSzPct val="80000"/>
              <a:buFontTx/>
              <a:buChar char="•"/>
            </a:pPr>
            <a:r>
              <a:rPr lang="en-US">
                <a:latin typeface="Verdana" pitchFamily="34" charset="0"/>
              </a:rPr>
              <a:t>Colleges and universities became centers of antiwar activism. </a:t>
            </a:r>
          </a:p>
          <a:p>
            <a:pPr marL="228600" indent="-228600">
              <a:spcAft>
                <a:spcPct val="100000"/>
              </a:spcAft>
              <a:buSzPct val="80000"/>
              <a:buFontTx/>
              <a:buChar char="•"/>
            </a:pPr>
            <a:r>
              <a:rPr lang="en-US">
                <a:latin typeface="Verdana" pitchFamily="34" charset="0"/>
              </a:rPr>
              <a:t>Most student protesters were from the middle class; working-class students were less likely to protest against the war.</a:t>
            </a:r>
          </a:p>
          <a:p>
            <a:pPr marL="228600" indent="-228600">
              <a:spcAft>
                <a:spcPct val="100000"/>
              </a:spcAft>
              <a:buSzPct val="80000"/>
              <a:buFontTx/>
              <a:buChar char="•"/>
            </a:pPr>
            <a:r>
              <a:rPr lang="en-US" b="1">
                <a:solidFill>
                  <a:srgbClr val="FF0000"/>
                </a:solidFill>
                <a:latin typeface="Verdana" pitchFamily="34" charset="0"/>
              </a:rPr>
              <a:t>Students for a Democratic Society (SDS) </a:t>
            </a:r>
            <a:r>
              <a:rPr lang="en-US">
                <a:latin typeface="Verdana" pitchFamily="34" charset="0"/>
              </a:rPr>
              <a:t>campaigned</a:t>
            </a:r>
            <a:r>
              <a:rPr lang="en-US" b="1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>
                <a:latin typeface="Verdana" pitchFamily="34" charset="0"/>
              </a:rPr>
              <a:t>to end the war in Vietnam.</a:t>
            </a:r>
            <a:endParaRPr lang="en-US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800600" y="2057400"/>
            <a:ext cx="3505200" cy="3200400"/>
          </a:xfrm>
          <a:prstGeom prst="rect">
            <a:avLst/>
          </a:prstGeom>
          <a:gradFill rotWithShape="1">
            <a:gsLst>
              <a:gs pos="0">
                <a:srgbClr val="FFCC66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rot="5400000" flipH="1">
            <a:off x="1332706" y="1639094"/>
            <a:ext cx="2820988" cy="3962400"/>
          </a:xfrm>
          <a:prstGeom prst="upArrowCallout">
            <a:avLst>
              <a:gd name="adj1" fmla="val 19815"/>
              <a:gd name="adj2" fmla="val 20972"/>
              <a:gd name="adj3" fmla="val 20887"/>
              <a:gd name="adj4" fmla="val 81833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4953000" y="2209800"/>
            <a:ext cx="32766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60000"/>
              </a:spcAft>
            </a:pPr>
            <a:r>
              <a:rPr lang="en-US">
                <a:latin typeface="Verdana" pitchFamily="34" charset="0"/>
              </a:rPr>
              <a:t>TV news showed the war</a:t>
            </a:r>
            <a:r>
              <a:rPr lang="ja-JP" altLang="en-US">
                <a:latin typeface="Verdana" pitchFamily="34" charset="0"/>
              </a:rPr>
              <a:t>’</a:t>
            </a:r>
            <a:r>
              <a:rPr lang="en-US" altLang="ja-JP">
                <a:latin typeface="Verdana" pitchFamily="34" charset="0"/>
              </a:rPr>
              <a:t>s horrors.</a:t>
            </a:r>
          </a:p>
          <a:p>
            <a:pPr>
              <a:spcAft>
                <a:spcPct val="60000"/>
              </a:spcAft>
            </a:pPr>
            <a:r>
              <a:rPr lang="en-US">
                <a:latin typeface="Verdana" pitchFamily="34" charset="0"/>
              </a:rPr>
              <a:t>The difference between government reports and news stories created a </a:t>
            </a:r>
            <a:r>
              <a:rPr lang="en-US" b="1">
                <a:solidFill>
                  <a:srgbClr val="FF0000"/>
                </a:solidFill>
                <a:latin typeface="Verdana" pitchFamily="34" charset="0"/>
              </a:rPr>
              <a:t>credibility gap.</a:t>
            </a:r>
            <a:endParaRPr lang="en-US">
              <a:latin typeface="Verdana" pitchFamily="34" charset="0"/>
            </a:endParaRPr>
          </a:p>
        </p:txBody>
      </p:sp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990600" y="2590800"/>
            <a:ext cx="29718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Beyond college campuses, more </a:t>
            </a:r>
            <a:br>
              <a:rPr lang="en-US" b="1">
                <a:latin typeface="Verdana" pitchFamily="34" charset="0"/>
              </a:rPr>
            </a:br>
            <a:r>
              <a:rPr lang="en-US" b="1">
                <a:latin typeface="Verdana" pitchFamily="34" charset="0"/>
              </a:rPr>
              <a:t>and more </a:t>
            </a:r>
            <a:br>
              <a:rPr lang="en-US" b="1">
                <a:latin typeface="Verdana" pitchFamily="34" charset="0"/>
              </a:rPr>
            </a:br>
            <a:r>
              <a:rPr lang="en-US" b="1">
                <a:latin typeface="Verdana" pitchFamily="34" charset="0"/>
              </a:rPr>
              <a:t>Americans also opposed the war.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600200" y="4191000"/>
            <a:ext cx="6248400" cy="1371600"/>
            <a:chOff x="1008" y="2640"/>
            <a:chExt cx="3936" cy="864"/>
          </a:xfrm>
        </p:grpSpPr>
        <p:sp>
          <p:nvSpPr>
            <p:cNvPr id="3" name="AutoShape 22"/>
            <p:cNvSpPr>
              <a:spLocks noChangeArrowheads="1"/>
            </p:cNvSpPr>
            <p:nvPr/>
          </p:nvSpPr>
          <p:spPr bwMode="auto">
            <a:xfrm>
              <a:off x="1008" y="2640"/>
              <a:ext cx="3744" cy="8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9D7DB"/>
                </a:gs>
                <a:gs pos="100000">
                  <a:schemeClr val="bg1"/>
                </a:gs>
              </a:gsLst>
              <a:lin ang="5400000" scaled="1"/>
            </a:gradFill>
            <a:ln w="19050">
              <a:solidFill>
                <a:srgbClr val="666699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59" name="Text Box 8"/>
            <p:cNvSpPr txBox="1">
              <a:spLocks noChangeArrowheads="1"/>
            </p:cNvSpPr>
            <p:nvPr/>
          </p:nvSpPr>
          <p:spPr bwMode="auto">
            <a:xfrm>
              <a:off x="1248" y="2697"/>
              <a:ext cx="369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However, in early 1968 the Vietcong and North Vietnamese launched the </a:t>
              </a:r>
              <a:r>
                <a:rPr lang="en-US" b="1">
                  <a:solidFill>
                    <a:srgbClr val="FF0000"/>
                  </a:solidFill>
                  <a:latin typeface="Verdana" pitchFamily="34" charset="0"/>
                </a:rPr>
                <a:t>Tet Offensive.</a:t>
              </a:r>
            </a:p>
          </p:txBody>
        </p:sp>
      </p:grp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4495800" y="1219200"/>
            <a:ext cx="3886200" cy="2209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9D7DB"/>
              </a:gs>
            </a:gsLst>
            <a:lin ang="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5" name="Text Box 10"/>
          <p:cNvSpPr txBox="1">
            <a:spLocks noChangeArrowheads="1"/>
          </p:cNvSpPr>
          <p:nvPr/>
        </p:nvSpPr>
        <p:spPr bwMode="auto">
          <a:xfrm>
            <a:off x="4648200" y="1539875"/>
            <a:ext cx="3657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He claimed the Vietcong had weakened and could no longer mount a major attack.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685800" y="1219200"/>
            <a:ext cx="3886200" cy="2209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E8B9"/>
              </a:gs>
            </a:gsLst>
            <a:lin ang="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990600" y="1471613"/>
            <a:ext cx="34290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In November 1967, General Westmoreland addressed the nation</a:t>
            </a:r>
            <a:r>
              <a:rPr lang="ja-JP" altLang="en-US">
                <a:latin typeface="Verdana" pitchFamily="34" charset="0"/>
              </a:rPr>
              <a:t>’</a:t>
            </a:r>
            <a:r>
              <a:rPr lang="en-US" altLang="ja-JP">
                <a:latin typeface="Verdana" pitchFamily="34" charset="0"/>
              </a:rPr>
              <a:t>s concerns about the war.</a:t>
            </a:r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610</Words>
  <Application>Microsoft Office PowerPoint</Application>
  <PresentationFormat>On-screen Show (4:3)</PresentationFormat>
  <Paragraphs>60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Opposition to the Vietnam War 22-3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School District Of Palm Beach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Opposition to the Vietnam War 22-3</dc:title>
  <dc:creator>1089875</dc:creator>
  <cp:lastModifiedBy>1089875</cp:lastModifiedBy>
  <cp:revision>1</cp:revision>
  <dcterms:created xsi:type="dcterms:W3CDTF">2013-04-09T14:09:11Z</dcterms:created>
  <dcterms:modified xsi:type="dcterms:W3CDTF">2013-04-09T14:13:15Z</dcterms:modified>
</cp:coreProperties>
</file>